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65" r:id="rId2"/>
    <p:sldId id="342" r:id="rId3"/>
    <p:sldId id="310" r:id="rId4"/>
    <p:sldId id="331" r:id="rId5"/>
    <p:sldId id="311" r:id="rId6"/>
    <p:sldId id="326" r:id="rId7"/>
    <p:sldId id="317" r:id="rId8"/>
    <p:sldId id="320" r:id="rId9"/>
    <p:sldId id="321" r:id="rId10"/>
    <p:sldId id="322" r:id="rId11"/>
    <p:sldId id="323" r:id="rId12"/>
    <p:sldId id="324" r:id="rId13"/>
    <p:sldId id="325" r:id="rId14"/>
    <p:sldId id="327" r:id="rId15"/>
    <p:sldId id="329" r:id="rId16"/>
    <p:sldId id="328" r:id="rId17"/>
    <p:sldId id="330" r:id="rId18"/>
    <p:sldId id="338" r:id="rId19"/>
    <p:sldId id="333" r:id="rId20"/>
    <p:sldId id="332" r:id="rId21"/>
    <p:sldId id="336" r:id="rId22"/>
    <p:sldId id="337" r:id="rId23"/>
    <p:sldId id="339" r:id="rId24"/>
    <p:sldId id="334" r:id="rId25"/>
    <p:sldId id="335" r:id="rId26"/>
    <p:sldId id="341" r:id="rId27"/>
    <p:sldId id="340" r:id="rId28"/>
  </p:sldIdLst>
  <p:sldSz cx="12188825" cy="6858000"/>
  <p:notesSz cx="6858000" cy="9144000"/>
  <p:custDataLst>
    <p:tags r:id="rId3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29" autoAdjust="0"/>
  </p:normalViewPr>
  <p:slideViewPr>
    <p:cSldViewPr showGuides="1">
      <p:cViewPr varScale="1">
        <p:scale>
          <a:sx n="72" d="100"/>
          <a:sy n="72" d="100"/>
        </p:scale>
        <p:origin x="534" y="7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3/25/2018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3/25/2018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3/25/2018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3/25/2018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3/25/2018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3/25/2018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3/25/2018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3/25/2018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3/25/2018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3/25/2018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3/25/2018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3/25/2018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3/25/2018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throw-transact-sql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try-catch-transact-sql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transactions-transact-sql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ggly.com/blog/benchmarking-5-popular-net-logging-librarie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Log/NLog/wiki/Configuration-file#log-levels" TargetMode="Externa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nyrobe/sql-exception-cp2018.git" TargetMode="External"/><Relationship Id="rId2" Type="http://schemas.openxmlformats.org/officeDocument/2006/relationships/hyperlink" Target="mailto:dan.harrigan@yahoo.com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sql/t-sql/language-elements/raiserror-transact-sql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1371600"/>
            <a:ext cx="10744198" cy="1219200"/>
          </a:xfrm>
        </p:spPr>
        <p:txBody>
          <a:bodyPr>
            <a:normAutofit/>
          </a:bodyPr>
          <a:lstStyle/>
          <a:p>
            <a:r>
              <a:rPr lang="en-US" dirty="0"/>
              <a:t>You Can’t Handle the </a:t>
            </a:r>
            <a:r>
              <a:rPr lang="en-US" dirty="0">
                <a:solidFill>
                  <a:srgbClr val="FF0000"/>
                </a:solidFill>
              </a:rPr>
              <a:t>Error!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65214" y="2590800"/>
            <a:ext cx="10210798" cy="3886200"/>
          </a:xfrm>
        </p:spPr>
        <p:txBody>
          <a:bodyPr>
            <a:normAutofit/>
          </a:bodyPr>
          <a:lstStyle/>
          <a:p>
            <a:r>
              <a:rPr lang="it-IT" sz="2800" cap="none" dirty="0">
                <a:solidFill>
                  <a:schemeClr val="tx2">
                    <a:lumMod val="90000"/>
                  </a:schemeClr>
                </a:solidFill>
                <a:latin typeface="OCR A Extended" panose="02010509020102010303" pitchFamily="50" charset="0"/>
              </a:rPr>
              <a:t>Getting more out of your </a:t>
            </a:r>
            <a:r>
              <a:rPr lang="it-IT" sz="2800" cap="none" dirty="0">
                <a:solidFill>
                  <a:srgbClr val="FF0000"/>
                </a:solidFill>
                <a:latin typeface="OCR A Extended" panose="02010509020102010303" pitchFamily="50" charset="0"/>
              </a:rPr>
              <a:t>SqlException</a:t>
            </a:r>
          </a:p>
          <a:p>
            <a:endParaRPr lang="it-IT" sz="2400" cap="none" dirty="0">
              <a:latin typeface="OCR A Extended" panose="02010509020102010303" pitchFamily="50" charset="0"/>
            </a:endParaRPr>
          </a:p>
          <a:p>
            <a:endParaRPr lang="it-IT" sz="2400" cap="none" dirty="0">
              <a:latin typeface="OCR A Extended" panose="02010509020102010303" pitchFamily="50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Dan Harrigan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Senior Software Engineer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Strategic Marketing</a:t>
            </a: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	dan.harrigan@yahoo.com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,severity ,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an integer from 0 to 255.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be used to debug errors by using unique state values throughout the stored procedure.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also be used to filter errors that are returned to the calling application.</a:t>
            </a:r>
          </a:p>
        </p:txBody>
      </p:sp>
    </p:spTree>
    <p:extLst>
      <p:ext uri="{BB962C8B-B14F-4D97-AF65-F5344CB8AC3E}">
        <p14:creationId xmlns:p14="http://schemas.microsoft.com/office/powerpoint/2010/main" val="247333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,severity ,state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argument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argument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the list of parameters used in the substitution for variables defined in the message string.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There can be ZERO to 20 substitution parameters.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be a local variable or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TINYINT, SMALLINT, INT, CHAR, VARCHAR, NCHAR, NVARCHAR, BINARY, NBINARY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13318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THROW [ {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error_number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   { message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   { state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 ] 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[ ; ] 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https://docs.microsoft.com/en-us/sql/t-sql/language-elements/throw-transact-sql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4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THROW [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error_number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{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message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},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 {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] 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[ ; ] 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message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– does not take conversion specifications like in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RAISERROR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state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– same as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RAISERROR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No 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severity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? ? ?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	…it will </a:t>
            </a:r>
            <a:r>
              <a:rPr lang="en-US" sz="2400" u="sng" dirty="0">
                <a:latin typeface="Lucida Sans" panose="020B0602030504020204" pitchFamily="34" charset="0"/>
                <a:cs typeface="Courier New" panose="02070309020205020404" pitchFamily="49" charset="0"/>
              </a:rPr>
              <a:t>always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 be 16.</a:t>
            </a:r>
          </a:p>
        </p:txBody>
      </p:sp>
    </p:spTree>
    <p:extLst>
      <p:ext uri="{BB962C8B-B14F-4D97-AF65-F5344CB8AC3E}">
        <p14:creationId xmlns:p14="http://schemas.microsoft.com/office/powerpoint/2010/main" val="152928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TRY/CATCH</a:t>
            </a:r>
          </a:p>
        </p:txBody>
      </p:sp>
    </p:spTree>
    <p:extLst>
      <p:ext uri="{BB962C8B-B14F-4D97-AF65-F5344CB8AC3E}">
        <p14:creationId xmlns:p14="http://schemas.microsoft.com/office/powerpoint/2010/main" val="253661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BEGIN TRY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...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END TRY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BEGIN CATCH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 ...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END CATCH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https://docs.microsoft.com/en-us/sql/t-sql/language-elements/try-catch-transact-sql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5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TRANSACTION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88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662970"/>
            <a:ext cx="10972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BEGIN TRANSACTION</a:t>
            </a:r>
          </a:p>
          <a:p>
            <a:endParaRPr lang="en-US" sz="24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BEGIN TRY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  <a:endParaRPr lang="en-US" sz="2400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	COMMIT TRANSACTION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END TRY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BEGIN CATCH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	ROLLBACK TRANSACTION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	...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END CATCH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https://docs.microsoft.com/en-us/sql/t-sql/language-elements/transactions-transact-sql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9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016F6-0CD1-4818-948E-9C29DDFC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90600"/>
          </a:xfrm>
        </p:spPr>
        <p:txBody>
          <a:bodyPr/>
          <a:lstStyle/>
          <a:p>
            <a:pPr algn="ctr"/>
            <a:r>
              <a:rPr lang="en-US" dirty="0"/>
              <a:t>Stop! </a:t>
            </a:r>
            <a:r>
              <a:rPr lang="en-US" dirty="0">
                <a:solidFill>
                  <a:srgbClr val="FF0000"/>
                </a:solidFill>
              </a:rPr>
              <a:t>Demo</a:t>
            </a:r>
            <a:r>
              <a:rPr lang="en-US" dirty="0"/>
              <a:t> time…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3728C3-48E5-43EC-A463-8355E7299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162" y="1647825"/>
            <a:ext cx="4762500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08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Be proactive</a:t>
            </a:r>
          </a:p>
        </p:txBody>
      </p:sp>
    </p:spTree>
    <p:extLst>
      <p:ext uri="{BB962C8B-B14F-4D97-AF65-F5344CB8AC3E}">
        <p14:creationId xmlns:p14="http://schemas.microsoft.com/office/powerpoint/2010/main" val="43196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BC7EA3-87B9-48F5-AC91-78DC5CA3BE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75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062827-01F1-4746-8243-763BA5476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</a:rPr>
              <a:t>Error ID10T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A4944A-89A1-4117-9552-ECEE20F4D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Validate SQL parameters and give the user friendly feedback.</a:t>
            </a:r>
          </a:p>
          <a:p>
            <a:pPr lvl="1"/>
            <a:r>
              <a:rPr lang="en-US" dirty="0"/>
              <a:t>Unwelcomed NULL values</a:t>
            </a:r>
          </a:p>
          <a:p>
            <a:pPr lvl="1"/>
            <a:r>
              <a:rPr lang="en-US" dirty="0"/>
              <a:t>Column constraints</a:t>
            </a:r>
          </a:p>
          <a:p>
            <a:pPr lvl="1"/>
            <a:r>
              <a:rPr lang="en-US" dirty="0"/>
              <a:t>Foreign keys</a:t>
            </a:r>
          </a:p>
          <a:p>
            <a:pPr lvl="1"/>
            <a:r>
              <a:rPr lang="en-US" dirty="0"/>
              <a:t>Invalid type casts</a:t>
            </a:r>
          </a:p>
          <a:p>
            <a:pPr lvl="1"/>
            <a:r>
              <a:rPr lang="en-US" dirty="0"/>
              <a:t>And more…</a:t>
            </a:r>
          </a:p>
        </p:txBody>
      </p:sp>
    </p:spTree>
    <p:extLst>
      <p:ext uri="{BB962C8B-B14F-4D97-AF65-F5344CB8AC3E}">
        <p14:creationId xmlns:p14="http://schemas.microsoft.com/office/powerpoint/2010/main" val="272996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Log accordingly</a:t>
            </a:r>
          </a:p>
        </p:txBody>
      </p:sp>
    </p:spTree>
    <p:extLst>
      <p:ext uri="{BB962C8B-B14F-4D97-AF65-F5344CB8AC3E}">
        <p14:creationId xmlns:p14="http://schemas.microsoft.com/office/powerpoint/2010/main" val="102524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1DA3B2-2467-4740-8D81-F35E13DB7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1143000"/>
          </a:xfrm>
        </p:spPr>
        <p:txBody>
          <a:bodyPr/>
          <a:lstStyle/>
          <a:p>
            <a:r>
              <a:rPr lang="en-US" dirty="0"/>
              <a:t>Use a logging library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F1A6CC0-D401-48A8-8E05-B2D76BAF3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177" y="685800"/>
            <a:ext cx="6283271" cy="5334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83038E-615A-4CA6-9667-5EE0EDE0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3657600"/>
            <a:ext cx="3581399" cy="2362200"/>
          </a:xfrm>
        </p:spPr>
        <p:txBody>
          <a:bodyPr/>
          <a:lstStyle/>
          <a:p>
            <a:r>
              <a:rPr lang="en-US" dirty="0"/>
              <a:t>Don’t reinvent the wheel.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E7BC0E-FF68-487D-A66D-42471929B1E9}"/>
              </a:ext>
            </a:extLst>
          </p:cNvPr>
          <p:cNvSpPr/>
          <p:nvPr/>
        </p:nvSpPr>
        <p:spPr>
          <a:xfrm>
            <a:off x="2208212" y="6229350"/>
            <a:ext cx="8763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https://www.loggly.com/blog/benchmarking-5-popular-net-logging-libraries/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781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6EDF2F2-3DC7-4FD1-B61D-E5AEFF943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3" y="952500"/>
            <a:ext cx="3596607" cy="1295400"/>
          </a:xfrm>
        </p:spPr>
        <p:txBody>
          <a:bodyPr/>
          <a:lstStyle/>
          <a:p>
            <a:r>
              <a:rPr lang="en-US" dirty="0"/>
              <a:t>Use appropriate logging levels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7031AE4-B762-46CB-98A8-F7007EADD6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9998142"/>
              </p:ext>
            </p:extLst>
          </p:nvPr>
        </p:nvGraphicFramePr>
        <p:xfrm>
          <a:off x="5027612" y="1600200"/>
          <a:ext cx="6400800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599">
                  <a:extLst>
                    <a:ext uri="{9D8B030D-6E8A-4147-A177-3AD203B41FA5}">
                      <a16:colId xmlns:a16="http://schemas.microsoft.com/office/drawing/2014/main" val="126000137"/>
                    </a:ext>
                  </a:extLst>
                </a:gridCol>
                <a:gridCol w="4648201">
                  <a:extLst>
                    <a:ext uri="{9D8B030D-6E8A-4147-A177-3AD203B41FA5}">
                      <a16:colId xmlns:a16="http://schemas.microsoft.com/office/drawing/2014/main" val="23880220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2164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Fatal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Highest level: important stuff down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6191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Error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For example application crashes / exceptions.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9752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Warn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Incorrect behavior but the application can continue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2352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Info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 behavior like mail sent, user updated profile, etc.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6758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Debug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Executed queries, user authenticated, session expired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2091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Begin method X, end method X, etc.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7204408"/>
                  </a:ext>
                </a:extLst>
              </a:tr>
            </a:tbl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02235-6156-4890-8BB6-CFD184459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5213" y="3048000"/>
            <a:ext cx="3581399" cy="2971800"/>
          </a:xfrm>
        </p:spPr>
        <p:txBody>
          <a:bodyPr/>
          <a:lstStyle/>
          <a:p>
            <a:r>
              <a:rPr lang="en-US" dirty="0"/>
              <a:t>Stop using </a:t>
            </a:r>
            <a:r>
              <a:rPr lang="en-US" dirty="0" err="1">
                <a:latin typeface="Consolas" panose="020B0609020204030204" pitchFamily="49" charset="0"/>
              </a:rPr>
              <a:t>Console.WriteLine</a:t>
            </a:r>
            <a:r>
              <a:rPr lang="en-US" dirty="0">
                <a:latin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/>
              <a:t>and use your logger.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Configure your logger to write to your Output window when running locally. </a:t>
            </a:r>
          </a:p>
          <a:p>
            <a:r>
              <a:rPr lang="en-US" dirty="0"/>
              <a:t>In production, you can have the logger send a group email when an ERROR+ is logged.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98F536-51AE-42FB-A7B5-980734C7446E}"/>
              </a:ext>
            </a:extLst>
          </p:cNvPr>
          <p:cNvSpPr/>
          <p:nvPr/>
        </p:nvSpPr>
        <p:spPr>
          <a:xfrm>
            <a:off x="5103812" y="5715000"/>
            <a:ext cx="6477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https://github.com/NLog/NLog/wiki/Configuration-file#log-levels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26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9987798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Keep the user in the loop</a:t>
            </a:r>
          </a:p>
        </p:txBody>
      </p:sp>
    </p:spTree>
    <p:extLst>
      <p:ext uri="{BB962C8B-B14F-4D97-AF65-F5344CB8AC3E}">
        <p14:creationId xmlns:p14="http://schemas.microsoft.com/office/powerpoint/2010/main" val="1981280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763C83-E4D5-489A-9186-042F43CCF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Black Magic!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E8354E-907D-4A7C-A238-BEA370C72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doing a change behind the scenes that is a result of the user’s action, let them know in the form of informative text.</a:t>
            </a:r>
          </a:p>
          <a:p>
            <a:r>
              <a:rPr lang="en-US" dirty="0"/>
              <a:t>If there is an error, let the user know with a generic message (log the details for the development team).</a:t>
            </a:r>
          </a:p>
          <a:p>
            <a:r>
              <a:rPr lang="en-US" dirty="0"/>
              <a:t>If a message is meant to inform the user, make it friendly (again, log the details).</a:t>
            </a:r>
          </a:p>
        </p:txBody>
      </p:sp>
    </p:spTree>
    <p:extLst>
      <p:ext uri="{BB962C8B-B14F-4D97-AF65-F5344CB8AC3E}">
        <p14:creationId xmlns:p14="http://schemas.microsoft.com/office/powerpoint/2010/main" val="3460084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4D86D9-0F1A-42C4-8480-56E83E24D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9015" y="257969"/>
            <a:ext cx="5486400" cy="1066800"/>
          </a:xfrm>
        </p:spPr>
        <p:txBody>
          <a:bodyPr>
            <a:normAutofit/>
          </a:bodyPr>
          <a:lstStyle/>
          <a:p>
            <a:r>
              <a:rPr lang="en-US" sz="4800" dirty="0"/>
              <a:t>Thank you!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1C026EE-DDBF-4020-993D-AEF5582B98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012" y="1400969"/>
            <a:ext cx="6858003" cy="990601"/>
          </a:xfrm>
        </p:spPr>
        <p:txBody>
          <a:bodyPr>
            <a:normAutofit fontScale="92500"/>
          </a:bodyPr>
          <a:lstStyle/>
          <a:p>
            <a:r>
              <a:rPr lang="en-US" sz="4000" dirty="0"/>
              <a:t>Questions, do you have?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396D307C-9C2F-4757-81D0-2D3A5995E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5" y="2239169"/>
            <a:ext cx="4953000" cy="370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7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1371600"/>
            <a:ext cx="10744198" cy="1219200"/>
          </a:xfrm>
        </p:spPr>
        <p:txBody>
          <a:bodyPr>
            <a:normAutofit/>
          </a:bodyPr>
          <a:lstStyle/>
          <a:p>
            <a:r>
              <a:rPr lang="en-US" dirty="0"/>
              <a:t>You Can’t Handle the </a:t>
            </a:r>
            <a:r>
              <a:rPr lang="en-US" dirty="0">
                <a:solidFill>
                  <a:srgbClr val="FF0000"/>
                </a:solidFill>
              </a:rPr>
              <a:t>Error!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DE9A16-F834-4DBF-9370-ECDA2859CA35}"/>
              </a:ext>
            </a:extLst>
          </p:cNvPr>
          <p:cNvSpPr/>
          <p:nvPr/>
        </p:nvSpPr>
        <p:spPr>
          <a:xfrm>
            <a:off x="912812" y="5791200"/>
            <a:ext cx="92202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65214" y="2590800"/>
            <a:ext cx="10210798" cy="3886200"/>
          </a:xfrm>
        </p:spPr>
        <p:txBody>
          <a:bodyPr>
            <a:normAutofit/>
          </a:bodyPr>
          <a:lstStyle/>
          <a:p>
            <a:r>
              <a:rPr lang="it-IT" sz="2800" cap="none" dirty="0">
                <a:solidFill>
                  <a:schemeClr val="tx2">
                    <a:lumMod val="90000"/>
                  </a:schemeClr>
                </a:solidFill>
                <a:latin typeface="OCR A Extended" panose="02010509020102010303" pitchFamily="50" charset="0"/>
              </a:rPr>
              <a:t>Getting more out of your </a:t>
            </a:r>
            <a:r>
              <a:rPr lang="it-IT" sz="2800" cap="none" dirty="0">
                <a:solidFill>
                  <a:srgbClr val="FF0000"/>
                </a:solidFill>
                <a:latin typeface="OCR A Extended" panose="02010509020102010303" pitchFamily="50" charset="0"/>
              </a:rPr>
              <a:t>SqlException</a:t>
            </a:r>
          </a:p>
          <a:p>
            <a:endParaRPr lang="it-IT" sz="2400" cap="none" dirty="0">
              <a:latin typeface="OCR A Extended" panose="02010509020102010303" pitchFamily="50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Dan Harrigan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Senior Software Engineer</a:t>
            </a: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</a:rPr>
              <a:t>Strategic Marketing</a:t>
            </a: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it-IT" sz="3200" cap="none" dirty="0">
                <a:solidFill>
                  <a:schemeClr val="tx1"/>
                </a:solidFill>
                <a:latin typeface="Consolas" panose="020B0609020204030204" pitchFamily="49" charset="0"/>
                <a:hlinkClick r:id="rId2"/>
              </a:rPr>
              <a:t>dan.harrigan@yahoo.com</a:t>
            </a:r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cap="none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hlinkClick r:id="rId3"/>
              </a:rPr>
              <a:t>https://github.com/dannyrobe/sql-exception-cp2018.git</a:t>
            </a:r>
            <a:endParaRPr lang="en-US" cap="none" dirty="0">
              <a:solidFill>
                <a:schemeClr val="accent3">
                  <a:lumMod val="60000"/>
                  <a:lumOff val="40000"/>
                </a:schemeClr>
              </a:solidFill>
              <a:latin typeface="Consolas" panose="020B0609020204030204" pitchFamily="49" charset="0"/>
            </a:endParaRPr>
          </a:p>
          <a:p>
            <a:endParaRPr lang="it-IT" sz="3200" cap="none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4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</a:t>
            </a:r>
            <a:r>
              <a:rPr lang="en-US" dirty="0">
                <a:solidFill>
                  <a:srgbClr val="FF0000"/>
                </a:solidFill>
              </a:rPr>
              <a:t>Me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Started development with databases in 1994</a:t>
            </a:r>
          </a:p>
          <a:p>
            <a:r>
              <a:rPr lang="en-US" sz="2800" dirty="0"/>
              <a:t>BS in Engineering</a:t>
            </a:r>
          </a:p>
          <a:p>
            <a:r>
              <a:rPr lang="en-US" sz="2800" dirty="0"/>
              <a:t>Materials/thermal engineer</a:t>
            </a:r>
          </a:p>
          <a:p>
            <a:r>
              <a:rPr lang="en-US" sz="2800" dirty="0"/>
              <a:t>Masters in Education</a:t>
            </a:r>
          </a:p>
          <a:p>
            <a:r>
              <a:rPr lang="en-US" sz="2800" dirty="0"/>
              <a:t>Taught HS Math and Computer Science</a:t>
            </a:r>
          </a:p>
          <a:p>
            <a:r>
              <a:rPr lang="en-US" sz="2800" dirty="0"/>
              <a:t>Hit the reset button…traveled some…</a:t>
            </a:r>
          </a:p>
          <a:p>
            <a:r>
              <a:rPr lang="en-US" sz="2800" dirty="0"/>
              <a:t>Business Applications since 2007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C0B83A-09D1-47EF-BD2C-508BA33C01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012" y="675891"/>
            <a:ext cx="4572638" cy="55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49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-152400"/>
            <a:ext cx="9144001" cy="1371600"/>
          </a:xfrm>
        </p:spPr>
        <p:txBody>
          <a:bodyPr/>
          <a:lstStyle/>
          <a:p>
            <a:r>
              <a:rPr lang="en-US" dirty="0"/>
              <a:t>Today’s </a:t>
            </a:r>
            <a:r>
              <a:rPr lang="en-US" dirty="0">
                <a:solidFill>
                  <a:srgbClr val="FF0000"/>
                </a:solidFill>
              </a:rPr>
              <a:t>Targets</a:t>
            </a:r>
            <a:r>
              <a:rPr lang="en-US" dirty="0"/>
              <a:t>…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D1FBFD8-83B5-4022-94F3-131651A2E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4812" y="1371600"/>
            <a:ext cx="9134391" cy="4724401"/>
          </a:xfrm>
        </p:spPr>
        <p:txBody>
          <a:bodyPr>
            <a:noAutofit/>
          </a:bodyPr>
          <a:lstStyle/>
          <a:p>
            <a:r>
              <a:rPr lang="en-US" sz="2800" dirty="0"/>
              <a:t>SQL Server Stuff</a:t>
            </a:r>
          </a:p>
          <a:p>
            <a:pPr lvl="1"/>
            <a:r>
              <a:rPr lang="en-US" sz="2400" dirty="0"/>
              <a:t>RAISERROR  vs.  ;THROW</a:t>
            </a:r>
          </a:p>
          <a:p>
            <a:pPr lvl="1"/>
            <a:r>
              <a:rPr lang="en-US" sz="2400" dirty="0"/>
              <a:t>TRY / CATCH</a:t>
            </a:r>
          </a:p>
          <a:p>
            <a:pPr lvl="1"/>
            <a:r>
              <a:rPr lang="en-US" sz="2400" dirty="0"/>
              <a:t>TRANSACTION</a:t>
            </a:r>
          </a:p>
          <a:p>
            <a:r>
              <a:rPr lang="en-US" sz="2800" dirty="0"/>
              <a:t>Demos (SQL and C#)</a:t>
            </a:r>
          </a:p>
          <a:p>
            <a:r>
              <a:rPr lang="en-US" sz="2800" dirty="0"/>
              <a:t>Strategies</a:t>
            </a:r>
          </a:p>
          <a:p>
            <a:pPr lvl="1"/>
            <a:r>
              <a:rPr lang="en-US" sz="2400" dirty="0"/>
              <a:t>Be proactive</a:t>
            </a:r>
          </a:p>
          <a:p>
            <a:pPr lvl="1"/>
            <a:r>
              <a:rPr lang="en-US" sz="2400" dirty="0"/>
              <a:t>Log accordingly</a:t>
            </a:r>
          </a:p>
          <a:p>
            <a:pPr lvl="1"/>
            <a:r>
              <a:rPr lang="en-US" sz="2400" dirty="0"/>
              <a:t>Keep the user in the loop</a:t>
            </a:r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4EB32-6A24-403C-90DB-2DB8FDE2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838200"/>
            <a:ext cx="8692399" cy="2895600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RAISERROR</a:t>
            </a:r>
            <a:r>
              <a:rPr lang="en-US" dirty="0"/>
              <a:t> vs. </a:t>
            </a:r>
            <a:r>
              <a:rPr lang="en-US" dirty="0">
                <a:latin typeface="Consolas" panose="020B0609020204030204" pitchFamily="49" charset="0"/>
              </a:rPr>
              <a:t>;THROW</a:t>
            </a:r>
          </a:p>
        </p:txBody>
      </p:sp>
    </p:spTree>
    <p:extLst>
      <p:ext uri="{BB962C8B-B14F-4D97-AF65-F5344CB8AC3E}">
        <p14:creationId xmlns:p14="http://schemas.microsoft.com/office/powerpoint/2010/main" val="272928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{ ,severity ,state }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2688863-357F-460F-8F04-C22C0D300989}"/>
              </a:ext>
            </a:extLst>
          </p:cNvPr>
          <p:cNvSpPr/>
          <p:nvPr/>
        </p:nvSpPr>
        <p:spPr>
          <a:xfrm>
            <a:off x="341312" y="6139934"/>
            <a:ext cx="11506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https://docs.microsoft.com/en-us/sql/t-sql/language-elements/raiserror-transact-sql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,severity ,state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a string of characters with optional embedded conversion specifications.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Each conversion specification defines how a value in the argument list is formatted and placed into a field at the location of the conversion specification.</a:t>
            </a:r>
          </a:p>
        </p:txBody>
      </p:sp>
    </p:spTree>
    <p:extLst>
      <p:ext uri="{BB962C8B-B14F-4D97-AF65-F5344CB8AC3E}">
        <p14:creationId xmlns:p14="http://schemas.microsoft.com/office/powerpoint/2010/main" val="330515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6B3417-A5C5-4FF1-883A-17F0AD45BED0}"/>
              </a:ext>
            </a:extLst>
          </p:cNvPr>
          <p:cNvSpPr txBox="1"/>
          <p:nvPr/>
        </p:nvSpPr>
        <p:spPr>
          <a:xfrm>
            <a:off x="684212" y="1447800"/>
            <a:ext cx="10972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RAISERROR ( {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msg_id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msg_str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| @</a:t>
            </a:r>
            <a:r>
              <a:rPr lang="en-US" sz="24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local_variable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{ ,</a:t>
            </a:r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severity</a:t>
            </a:r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,state }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,argument [ ,...n ] ] )  </a:t>
            </a:r>
          </a:p>
          <a:p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[ WITH option [ ,...n ] ]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1685445E-4878-4D19-AD69-6182D6ACE6DC}"/>
              </a:ext>
            </a:extLst>
          </p:cNvPr>
          <p:cNvSpPr txBox="1">
            <a:spLocks/>
          </p:cNvSpPr>
          <p:nvPr/>
        </p:nvSpPr>
        <p:spPr>
          <a:xfrm>
            <a:off x="684212" y="533400"/>
            <a:ext cx="10744198" cy="6858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Triggering </a:t>
            </a:r>
            <a:r>
              <a:rPr lang="en-US" dirty="0">
                <a:solidFill>
                  <a:srgbClr val="FF0000"/>
                </a:solidFill>
              </a:rPr>
              <a:t>Errors </a:t>
            </a:r>
            <a:r>
              <a:rPr lang="en-US" dirty="0"/>
              <a:t>in SQL Server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2CC243-27C1-48BA-8B52-1D160122B09C}"/>
              </a:ext>
            </a:extLst>
          </p:cNvPr>
          <p:cNvSpPr txBox="1"/>
          <p:nvPr/>
        </p:nvSpPr>
        <p:spPr>
          <a:xfrm>
            <a:off x="684212" y="3383340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urier New" panose="02070309020205020404" pitchFamily="49" charset="0"/>
              </a:rPr>
              <a:t>severity </a:t>
            </a:r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is the user-defined severity level associated with this message.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Severity levels from 0 to 18 can be specified by any user. Severity levels from 19 to 25 require special role permissions, like the sysadmin role.</a:t>
            </a:r>
          </a:p>
          <a:p>
            <a:endParaRPr lang="en-US" sz="2400" dirty="0">
              <a:latin typeface="Lucida Sans" panose="020B0602030504020204" pitchFamily="34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Lucida Sans" panose="020B0602030504020204" pitchFamily="34" charset="0"/>
                <a:cs typeface="Courier New" panose="02070309020205020404" pitchFamily="49" charset="0"/>
              </a:rPr>
              <a:t>Can be used to filter errors that are returned to the calling application.</a:t>
            </a:r>
          </a:p>
        </p:txBody>
      </p:sp>
    </p:spTree>
    <p:extLst>
      <p:ext uri="{BB962C8B-B14F-4D97-AF65-F5344CB8AC3E}">
        <p14:creationId xmlns:p14="http://schemas.microsoft.com/office/powerpoint/2010/main" val="149080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285</TotalTime>
  <Words>956</Words>
  <Application>Microsoft Office PowerPoint</Application>
  <PresentationFormat>Custom</PresentationFormat>
  <Paragraphs>160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Consolas</vt:lpstr>
      <vt:lpstr>Corbel</vt:lpstr>
      <vt:lpstr>Courier New</vt:lpstr>
      <vt:lpstr>Lucida Sans</vt:lpstr>
      <vt:lpstr>OCR A Extended</vt:lpstr>
      <vt:lpstr>Digital Blue Tunnel 16x9</vt:lpstr>
      <vt:lpstr>You Can’t Handle the Error!</vt:lpstr>
      <vt:lpstr>PowerPoint Presentation</vt:lpstr>
      <vt:lpstr>About Me</vt:lpstr>
      <vt:lpstr>PowerPoint Presentation</vt:lpstr>
      <vt:lpstr>Today’s Targets…</vt:lpstr>
      <vt:lpstr>RAISERROR vs. ;THROW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TRY/CATCH</vt:lpstr>
      <vt:lpstr>PowerPoint Presentation</vt:lpstr>
      <vt:lpstr>TRANSACTION</vt:lpstr>
      <vt:lpstr>PowerPoint Presentation</vt:lpstr>
      <vt:lpstr>Stop! Demo time…</vt:lpstr>
      <vt:lpstr>Be proactive</vt:lpstr>
      <vt:lpstr>Error ID10T</vt:lpstr>
      <vt:lpstr>Log accordingly</vt:lpstr>
      <vt:lpstr>Use a logging library</vt:lpstr>
      <vt:lpstr>Use appropriate logging levels</vt:lpstr>
      <vt:lpstr>Keep the user in the loop</vt:lpstr>
      <vt:lpstr>No Black Magic!</vt:lpstr>
      <vt:lpstr>Thank you!</vt:lpstr>
      <vt:lpstr>You Can’t Handle the Error!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Can’t Handle the Error!</dc:title>
  <dc:creator>Dan H</dc:creator>
  <cp:lastModifiedBy>Dan Harrigan</cp:lastModifiedBy>
  <cp:revision>38</cp:revision>
  <dcterms:created xsi:type="dcterms:W3CDTF">2018-02-04T21:56:51Z</dcterms:created>
  <dcterms:modified xsi:type="dcterms:W3CDTF">2018-03-25T19:16:16Z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